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13"/>
  </p:notesMasterIdLst>
  <p:handoutMasterIdLst>
    <p:handoutMasterId r:id="rId14"/>
  </p:handoutMasterIdLst>
  <p:sldIdLst>
    <p:sldId id="259" r:id="rId2"/>
    <p:sldId id="303" r:id="rId3"/>
    <p:sldId id="265" r:id="rId4"/>
    <p:sldId id="276" r:id="rId5"/>
    <p:sldId id="277" r:id="rId6"/>
    <p:sldId id="294" r:id="rId7"/>
    <p:sldId id="280" r:id="rId8"/>
    <p:sldId id="302" r:id="rId9"/>
    <p:sldId id="281" r:id="rId10"/>
    <p:sldId id="275" r:id="rId11"/>
    <p:sldId id="301" r:id="rId12"/>
  </p:sldIdLst>
  <p:sldSz cx="9144000" cy="5143500" type="screen16x9"/>
  <p:notesSz cx="9874250" cy="6781800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1455"/>
    <a:srgbClr val="4258C6"/>
    <a:srgbClr val="0000FF"/>
    <a:srgbClr val="FF5321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50" autoAdjust="0"/>
    <p:restoredTop sz="94136" autoAdjust="0"/>
  </p:normalViewPr>
  <p:slideViewPr>
    <p:cSldViewPr snapToGrid="0">
      <p:cViewPr varScale="1">
        <p:scale>
          <a:sx n="145" d="100"/>
          <a:sy n="145" d="100"/>
        </p:scale>
        <p:origin x="558" y="108"/>
      </p:cViewPr>
      <p:guideLst>
        <p:guide orient="horz" pos="2160"/>
        <p:guide pos="3840"/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9918" cy="339415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027" y="1"/>
            <a:ext cx="4279918" cy="339415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r">
              <a:defRPr sz="1200"/>
            </a:lvl1pPr>
          </a:lstStyle>
          <a:p>
            <a:fld id="{10C45516-4C7A-4B3E-A339-AF54ED0737F7}" type="datetimeFigureOut">
              <a:rPr lang="ru-RU" smtClean="0"/>
              <a:t>10/05/23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41301"/>
            <a:ext cx="4279918" cy="339415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027" y="6441301"/>
            <a:ext cx="4279918" cy="339415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r">
              <a:defRPr sz="1200"/>
            </a:lvl1pPr>
          </a:lstStyle>
          <a:p>
            <a:fld id="{4C6EA2FC-605D-461F-8668-226375A0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3276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278841" cy="340268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3126" y="0"/>
            <a:ext cx="4278841" cy="340268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43D9EFA-EDF4-4021-9FB0-76DEC7F39129}" type="datetimeFigureOut">
              <a:rPr lang="ru-RU" smtClean="0"/>
              <a:pPr/>
              <a:t>10/05/23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03538" y="847725"/>
            <a:ext cx="4067175" cy="2289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90" tIns="45295" rIns="90590" bIns="4529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425" y="3263742"/>
            <a:ext cx="7899400" cy="2670334"/>
          </a:xfrm>
          <a:prstGeom prst="rect">
            <a:avLst/>
          </a:prstGeom>
        </p:spPr>
        <p:txBody>
          <a:bodyPr vert="horz" lIns="90590" tIns="45295" rIns="90590" bIns="45295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6441534"/>
            <a:ext cx="4278841" cy="340267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3126" y="6441534"/>
            <a:ext cx="4278841" cy="340267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EAC1452-BD9C-48F6-A5A0-EC99E6BA1B4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015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03538" y="847725"/>
            <a:ext cx="4067175" cy="2289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C1452-BD9C-48F6-A5A0-EC99E6BA1B4E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80986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03538" y="847725"/>
            <a:ext cx="4067175" cy="2289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C1452-BD9C-48F6-A5A0-EC99E6BA1B4E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31345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03538" y="847725"/>
            <a:ext cx="4067175" cy="2289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C1452-BD9C-48F6-A5A0-EC99E6BA1B4E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4634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03538" y="847725"/>
            <a:ext cx="4067175" cy="2289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C1452-BD9C-48F6-A5A0-EC99E6BA1B4E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323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03538" y="847725"/>
            <a:ext cx="4067175" cy="2289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C1452-BD9C-48F6-A5A0-EC99E6BA1B4E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8970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03538" y="847725"/>
            <a:ext cx="4067175" cy="2289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C1452-BD9C-48F6-A5A0-EC99E6BA1B4E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0604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03538" y="847725"/>
            <a:ext cx="4067175" cy="2289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C1452-BD9C-48F6-A5A0-EC99E6BA1B4E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789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03538" y="847725"/>
            <a:ext cx="4067175" cy="2289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C1452-BD9C-48F6-A5A0-EC99E6BA1B4E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72197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03538" y="847725"/>
            <a:ext cx="4067175" cy="2289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C1452-BD9C-48F6-A5A0-EC99E6BA1B4E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5451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03538" y="847725"/>
            <a:ext cx="4067175" cy="2289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C1452-BD9C-48F6-A5A0-EC99E6BA1B4E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95567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03538" y="847725"/>
            <a:ext cx="4067175" cy="2289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C1452-BD9C-48F6-A5A0-EC99E6BA1B4E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6777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1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123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wrk\Красная строка\Коллегия 2019\Лого ТАССР 100 лет и стиль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1174"/>
            <a:ext cx="1368152" cy="64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2" t="16635" r="79206" b="7936"/>
          <a:stretch/>
        </p:blipFill>
        <p:spPr bwMode="auto">
          <a:xfrm>
            <a:off x="21419" y="12560"/>
            <a:ext cx="637403" cy="5130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F:\КОЛЛЕГИЯ_ЗАСТАВКА\RT_MZ_RT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69482" y="20319"/>
            <a:ext cx="2448273" cy="7692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7264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2" t="16635" r="79206" b="7936"/>
          <a:stretch/>
        </p:blipFill>
        <p:spPr bwMode="auto">
          <a:xfrm>
            <a:off x="1" y="12560"/>
            <a:ext cx="511154" cy="5130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F:\КОЛЛЕГИЯ_ЗАСТАВКА\RT_MZ_RT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440160" cy="465516"/>
          </a:xfrm>
          <a:prstGeom prst="rect">
            <a:avLst/>
          </a:prstGeom>
          <a:noFill/>
        </p:spPr>
      </p:pic>
      <p:pic>
        <p:nvPicPr>
          <p:cNvPr id="8" name="Picture 2" descr="E:\wrk\Красная строка\Коллегия 2019\Лого ТАССР 100 лет и стиль(1)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33468"/>
            <a:ext cx="792088" cy="35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024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487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0066" y="-32384"/>
            <a:ext cx="810386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45635" y="785953"/>
            <a:ext cx="765273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40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1" r:id="rId4"/>
  </p:sldLayoutIdLst>
  <p:hf hdr="0" ftr="0" dt="0"/>
  <p:txStyles>
    <p:titleStyle>
      <a:lvl1pPr>
        <a:defRPr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>
        <a:defRPr>
          <a:latin typeface="Arial" panose="020B0604020202020204" pitchFamily="34" charset="0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378299" y="20876"/>
            <a:ext cx="6735650" cy="7185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408" y="55626"/>
            <a:ext cx="905695" cy="649057"/>
          </a:xfrm>
          <a:prstGeom prst="rect">
            <a:avLst/>
          </a:prstGeom>
        </p:spPr>
      </p:pic>
      <p:sp>
        <p:nvSpPr>
          <p:cNvPr id="7" name="Прямоугольник 19"/>
          <p:cNvSpPr txBox="1"/>
          <p:nvPr/>
        </p:nvSpPr>
        <p:spPr>
          <a:xfrm>
            <a:off x="0" y="1630283"/>
            <a:ext cx="6639530" cy="1200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/>
            <a:endParaRPr lang="ru-RU" sz="2400" b="1" cap="all" dirty="0">
              <a:solidFill>
                <a:srgbClr val="959074"/>
              </a:solidFill>
              <a:latin typeface="Times New Roman"/>
              <a:ea typeface="Times New Roman"/>
              <a:cs typeface="Times New Roman"/>
            </a:endParaRPr>
          </a:p>
          <a:p>
            <a:pPr algn="ctr"/>
            <a:endParaRPr lang="ru-RU" sz="2400" b="1" cap="all" dirty="0">
              <a:solidFill>
                <a:srgbClr val="959074"/>
              </a:solidFill>
              <a:latin typeface="Times New Roman"/>
              <a:ea typeface="Times New Roman"/>
              <a:cs typeface="Times New Roman"/>
            </a:endParaRPr>
          </a:p>
          <a:p>
            <a:pPr algn="ctr"/>
            <a:endParaRPr lang="ru-RU" sz="2400" b="1" cap="all" dirty="0">
              <a:solidFill>
                <a:srgbClr val="959074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2" name="Прямоугольник 16"/>
          <p:cNvSpPr txBox="1"/>
          <p:nvPr/>
        </p:nvSpPr>
        <p:spPr>
          <a:xfrm>
            <a:off x="3471103" y="533466"/>
            <a:ext cx="4737150" cy="27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2400">
                <a:solidFill>
                  <a:srgbClr val="948A5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1410" y="3417631"/>
            <a:ext cx="38479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июня – 18 июня 2023 г.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Детского оздоровительного лагеря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«Заречье»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756" y="71797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5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по делам молодежи Республики </a:t>
            </a:r>
            <a:r>
              <a:rPr lang="ru-RU" sz="105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</a:t>
            </a:r>
          </a:p>
          <a:p>
            <a:r>
              <a:rPr lang="ru-RU" sz="105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здравоохранения Республики Татарстан  </a:t>
            </a:r>
            <a:endParaRPr lang="ru-RU" sz="105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5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здравоохранения по г. Казани МЗ РТ</a:t>
            </a:r>
          </a:p>
          <a:p>
            <a:r>
              <a:rPr lang="ru-RU" sz="105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центр «Ял»</a:t>
            </a:r>
            <a:endParaRPr lang="ru-RU" sz="105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1410" y="4364564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Казань, Кировский р-н,</a:t>
            </a:r>
          </a:p>
          <a:p>
            <a:pPr lvl="0"/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Горьковское шоссе, д. 103</a:t>
            </a:r>
          </a:p>
          <a:p>
            <a:pPr lvl="0"/>
            <a:endParaRPr lang="en-US" sz="1200" dirty="0">
              <a:solidFill>
                <a:srgbClr val="4258C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-413970" y="1122494"/>
            <a:ext cx="81797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/>
                <a:ea typeface="Times New Roman"/>
                <a:cs typeface="Times New Roman"/>
              </a:rPr>
              <a:t>Медицинский лагерь</a:t>
            </a:r>
            <a:endParaRPr lang="ru-RU" sz="5400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422" y="2048094"/>
            <a:ext cx="4364831" cy="2962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6704" y="76588"/>
            <a:ext cx="778169" cy="4662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0023" y="76064"/>
            <a:ext cx="990346" cy="457402"/>
          </a:xfrm>
          <a:prstGeom prst="rect">
            <a:avLst/>
          </a:prstGeom>
        </p:spPr>
      </p:pic>
      <p:pic>
        <p:nvPicPr>
          <p:cNvPr id="1026" name="Picture 2" descr="Городской центр «Ял»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142" y="114264"/>
            <a:ext cx="833807" cy="41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82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378299" y="20876"/>
            <a:ext cx="6735650" cy="7185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2" name="Прямоугольник 16"/>
          <p:cNvSpPr txBox="1"/>
          <p:nvPr/>
        </p:nvSpPr>
        <p:spPr>
          <a:xfrm>
            <a:off x="625960" y="934416"/>
            <a:ext cx="4737150" cy="27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2400">
                <a:solidFill>
                  <a:srgbClr val="948A5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60" y="2239308"/>
            <a:ext cx="4240787" cy="25764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177" y="139202"/>
            <a:ext cx="3989194" cy="27777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182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378299" y="20876"/>
            <a:ext cx="6735650" cy="7185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7" name="Прямоугольник 19"/>
          <p:cNvSpPr txBox="1"/>
          <p:nvPr/>
        </p:nvSpPr>
        <p:spPr>
          <a:xfrm>
            <a:off x="0" y="1630283"/>
            <a:ext cx="6639530" cy="1200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/>
            <a:endParaRPr lang="ru-RU" sz="2400" b="1" cap="all" dirty="0">
              <a:solidFill>
                <a:srgbClr val="959074"/>
              </a:solidFill>
              <a:latin typeface="Times New Roman"/>
              <a:ea typeface="Times New Roman"/>
              <a:cs typeface="Times New Roman"/>
            </a:endParaRPr>
          </a:p>
          <a:p>
            <a:pPr algn="ctr"/>
            <a:endParaRPr lang="ru-RU" sz="2400" b="1" cap="all" dirty="0">
              <a:solidFill>
                <a:srgbClr val="959074"/>
              </a:solidFill>
              <a:latin typeface="Times New Roman"/>
              <a:ea typeface="Times New Roman"/>
              <a:cs typeface="Times New Roman"/>
            </a:endParaRPr>
          </a:p>
          <a:p>
            <a:pPr algn="ctr"/>
            <a:endParaRPr lang="ru-RU" sz="2400" b="1" cap="all" dirty="0">
              <a:solidFill>
                <a:srgbClr val="959074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2" name="Прямоугольник 16"/>
          <p:cNvSpPr txBox="1"/>
          <p:nvPr/>
        </p:nvSpPr>
        <p:spPr>
          <a:xfrm>
            <a:off x="3471103" y="533466"/>
            <a:ext cx="4737150" cy="27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2400">
                <a:solidFill>
                  <a:srgbClr val="948A5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967" y="-80387"/>
            <a:ext cx="9726804" cy="5315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7792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378299" y="20876"/>
            <a:ext cx="6735650" cy="7185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prstClr val="white"/>
              </a:solidFill>
            </a:endParaRPr>
          </a:p>
        </p:txBody>
      </p:sp>
      <p:sp>
        <p:nvSpPr>
          <p:cNvPr id="12" name="Прямоугольник 16"/>
          <p:cNvSpPr txBox="1"/>
          <p:nvPr/>
        </p:nvSpPr>
        <p:spPr>
          <a:xfrm>
            <a:off x="3471103" y="533466"/>
            <a:ext cx="4737150" cy="27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2400">
                <a:solidFill>
                  <a:srgbClr val="948A5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1200" dirty="0">
              <a:solidFill>
                <a:srgbClr val="948A54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5" name="Прямоугольник 19"/>
          <p:cNvSpPr txBox="1"/>
          <p:nvPr/>
        </p:nvSpPr>
        <p:spPr>
          <a:xfrm>
            <a:off x="1187624" y="323516"/>
            <a:ext cx="5578705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r>
              <a:rPr lang="ru-RU" sz="2000" b="1" cap="all" dirty="0" smtClean="0">
                <a:solidFill>
                  <a:srgbClr val="959074"/>
                </a:solidFill>
                <a:latin typeface="Times New Roman"/>
                <a:ea typeface="Times New Roman"/>
                <a:cs typeface="Times New Roman"/>
              </a:rPr>
              <a:t>Медицинский лагерь</a:t>
            </a:r>
            <a:endParaRPr lang="ru-RU" sz="2000" b="1" cap="all" dirty="0">
              <a:solidFill>
                <a:srgbClr val="959074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0E09884-889A-F1E3-E888-FB96206F4727}"/>
              </a:ext>
            </a:extLst>
          </p:cNvPr>
          <p:cNvSpPr txBox="1"/>
          <p:nvPr/>
        </p:nvSpPr>
        <p:spPr>
          <a:xfrm>
            <a:off x="1187624" y="891618"/>
            <a:ext cx="7704856" cy="36522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1800" b="1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ea typeface="Malgun Gothic Semilight" panose="020B0502040204020203" pitchFamily="34" charset="-128"/>
                <a:cs typeface="Times New Roman" panose="02020603050405020304" pitchFamily="18" charset="0"/>
              </a:rPr>
              <a:t>Цель</a:t>
            </a:r>
            <a:r>
              <a:rPr lang="ru-RU" sz="1800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ea typeface="Malgun Gothic Semilight" panose="020B0502040204020203" pitchFamily="34" charset="-128"/>
                <a:cs typeface="Times New Roman" panose="02020603050405020304" pitchFamily="18" charset="0"/>
              </a:rPr>
              <a:t> формирование поколения компетентных, объединенных едиными ценностями школьников, приверженных к медицинской отрасли здравоохранения</a:t>
            </a:r>
          </a:p>
          <a:p>
            <a:pPr>
              <a:spcAft>
                <a:spcPts val="800"/>
              </a:spcAft>
            </a:pPr>
            <a:r>
              <a:rPr lang="ru-RU" sz="1800" b="1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ea typeface="Malgun Gothic Semilight" panose="020B0502040204020203" pitchFamily="34" charset="-128"/>
                <a:cs typeface="Times New Roman" panose="02020603050405020304" pitchFamily="18" charset="0"/>
              </a:rPr>
              <a:t>Задачи </a:t>
            </a:r>
            <a:endParaRPr lang="ru-RU" sz="1800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ea typeface="Malgun Gothic Semilight" panose="020B0502040204020203" pitchFamily="34" charset="-128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"/>
            </a:pPr>
            <a:r>
              <a:rPr lang="ru-RU" sz="1800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ea typeface="Malgun Gothic Semilight" panose="020B0502040204020203" pitchFamily="34" charset="-128"/>
                <a:cs typeface="Times New Roman" panose="02020603050405020304" pitchFamily="18" charset="0"/>
              </a:rPr>
              <a:t>Расширить кругозор школьников в области медицины  </a:t>
            </a:r>
          </a:p>
          <a:p>
            <a:pPr marL="342900" indent="-342900">
              <a:buFont typeface="Wingdings" panose="05000000000000000000" pitchFamily="2" charset="2"/>
              <a:buChar char=""/>
            </a:pPr>
            <a:r>
              <a:rPr lang="ru-RU" sz="1800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ea typeface="Malgun Gothic Semilight" panose="020B0502040204020203" pitchFamily="34" charset="-128"/>
                <a:cs typeface="Times New Roman" panose="02020603050405020304" pitchFamily="18" charset="0"/>
              </a:rPr>
              <a:t>Объединить единомышленников </a:t>
            </a:r>
          </a:p>
          <a:p>
            <a:pPr marL="342900" indent="-342900">
              <a:buFont typeface="Wingdings" panose="05000000000000000000" pitchFamily="2" charset="2"/>
              <a:buChar char=""/>
            </a:pPr>
            <a:r>
              <a:rPr lang="ru-RU" sz="1800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ea typeface="Malgun Gothic Semilight" panose="020B0502040204020203" pitchFamily="34" charset="-128"/>
                <a:cs typeface="Times New Roman" panose="02020603050405020304" pitchFamily="18" charset="0"/>
              </a:rPr>
              <a:t>Познакомить с профессиями в сфере здравоохранения</a:t>
            </a:r>
          </a:p>
          <a:p>
            <a:pPr marL="342900" indent="-342900"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ru-RU" sz="1800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ea typeface="Malgun Gothic Semilight" panose="020B0502040204020203" pitchFamily="34" charset="-128"/>
                <a:cs typeface="Times New Roman" panose="02020603050405020304" pitchFamily="18" charset="0"/>
              </a:rPr>
              <a:t>Развить горизонтальные связи </a:t>
            </a:r>
          </a:p>
          <a:p>
            <a:pPr>
              <a:spcAft>
                <a:spcPts val="800"/>
              </a:spcAft>
            </a:pPr>
            <a:r>
              <a:rPr lang="ru-RU" sz="1800" b="1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ea typeface="Malgun Gothic Semilight" panose="020B0502040204020203" pitchFamily="34" charset="-128"/>
                <a:cs typeface="Times New Roman" panose="02020603050405020304" pitchFamily="18" charset="0"/>
              </a:rPr>
              <a:t>Целевая аудитория</a:t>
            </a:r>
            <a:endParaRPr lang="ru-RU" sz="1800" dirty="0">
              <a:solidFill>
                <a:srgbClr val="EEECE1">
                  <a:lumMod val="25000"/>
                </a:srgbClr>
              </a:solidFill>
              <a:latin typeface="Times New Roman" panose="02020603050405020304" pitchFamily="18" charset="0"/>
              <a:ea typeface="Malgun Gothic Semilight" panose="020B0502040204020203" pitchFamily="34" charset="-128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ru-RU" sz="1800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ea typeface="Malgun Gothic Semilight" panose="020B0502040204020203" pitchFamily="34" charset="-128"/>
                <a:cs typeface="Times New Roman" panose="02020603050405020304" pitchFamily="18" charset="0"/>
              </a:rPr>
              <a:t>Учащиеся </a:t>
            </a:r>
            <a:r>
              <a:rPr lang="ru-RU" sz="1800" dirty="0" smtClean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ea typeface="Malgun Gothic Semilight" panose="020B0502040204020203" pitchFamily="34" charset="-128"/>
                <a:cs typeface="Times New Roman" panose="02020603050405020304" pitchFamily="18" charset="0"/>
              </a:rPr>
              <a:t>8 </a:t>
            </a:r>
            <a:r>
              <a:rPr lang="ru-RU" sz="1800" dirty="0">
                <a:solidFill>
                  <a:srgbClr val="EEECE1">
                    <a:lumMod val="25000"/>
                  </a:srgbClr>
                </a:solidFill>
                <a:latin typeface="Times New Roman" panose="02020603050405020304" pitchFamily="18" charset="0"/>
                <a:ea typeface="Malgun Gothic Semilight" panose="020B0502040204020203" pitchFamily="34" charset="-128"/>
                <a:cs typeface="Times New Roman" panose="02020603050405020304" pitchFamily="18" charset="0"/>
              </a:rPr>
              <a:t>- 11 медицинских классов </a:t>
            </a:r>
          </a:p>
          <a:p>
            <a:endParaRPr lang="ru-RU" sz="1800" b="1" i="1" dirty="0">
              <a:solidFill>
                <a:srgbClr val="8064A2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86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378299" y="20876"/>
            <a:ext cx="6735650" cy="7185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7" name="Прямоугольник 19"/>
          <p:cNvSpPr txBox="1"/>
          <p:nvPr/>
        </p:nvSpPr>
        <p:spPr>
          <a:xfrm>
            <a:off x="1820572" y="107604"/>
            <a:ext cx="3925552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r>
              <a:rPr lang="ru-RU" sz="1800" b="1" cap="all" dirty="0" smtClean="0">
                <a:solidFill>
                  <a:srgbClr val="959074"/>
                </a:solidFill>
                <a:latin typeface="Times New Roman"/>
                <a:ea typeface="Times New Roman"/>
                <a:cs typeface="Times New Roman"/>
              </a:rPr>
              <a:t>Администрация медицинской смены </a:t>
            </a:r>
            <a:endParaRPr lang="ru-RU" sz="1800" b="1" cap="all" dirty="0">
              <a:solidFill>
                <a:srgbClr val="959074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23216" y="2375548"/>
            <a:ext cx="2112398" cy="74277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Профильные </a:t>
            </a:r>
            <a:r>
              <a:rPr lang="ru-RU" b="1" dirty="0" smtClean="0"/>
              <a:t>занятия со спикерами   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523216" y="3245628"/>
            <a:ext cx="2116974" cy="67208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Спортивные мероприятия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523216" y="4766339"/>
            <a:ext cx="2116974" cy="2990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Дискотеки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523216" y="3990123"/>
            <a:ext cx="2112398" cy="67232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Свечки и </a:t>
            </a:r>
            <a:r>
              <a:rPr lang="ru-RU" dirty="0" err="1"/>
              <a:t>орлятский</a:t>
            </a:r>
            <a:r>
              <a:rPr lang="ru-RU" dirty="0"/>
              <a:t> круг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523216" y="1564632"/>
            <a:ext cx="2112398" cy="651950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Квесты</a:t>
            </a:r>
            <a:r>
              <a:rPr lang="ru-RU" dirty="0"/>
              <a:t>, </a:t>
            </a:r>
            <a:r>
              <a:rPr lang="ru-RU" dirty="0" err="1" smtClean="0"/>
              <a:t>квизы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523216" y="715755"/>
            <a:ext cx="2112398" cy="65164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Медицинские конкурсы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94047" y="2375548"/>
            <a:ext cx="3071442" cy="14077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Руководитель </a:t>
            </a:r>
            <a:r>
              <a:rPr lang="ru-RU" b="1" dirty="0" smtClean="0"/>
              <a:t>медицинской смены</a:t>
            </a:r>
          </a:p>
          <a:p>
            <a:pPr algn="ctr"/>
            <a:r>
              <a:rPr lang="ru-RU" i="1" dirty="0" smtClean="0"/>
              <a:t>В.О. Сергеева </a:t>
            </a:r>
          </a:p>
          <a:p>
            <a:pPr algn="ctr"/>
            <a:r>
              <a:rPr lang="ru-RU" sz="1200" dirty="0" smtClean="0"/>
              <a:t>Специалист по проектам Управления здравоохранения по г. Казани МЗ РТ</a:t>
            </a:r>
          </a:p>
          <a:p>
            <a:pPr algn="ctr"/>
            <a:r>
              <a:rPr lang="ru-RU" sz="1200" dirty="0" smtClean="0"/>
              <a:t>Депутат </a:t>
            </a:r>
            <a:r>
              <a:rPr lang="ru-RU" sz="1200" dirty="0" err="1" smtClean="0"/>
              <a:t>молодежного</a:t>
            </a:r>
            <a:r>
              <a:rPr lang="ru-RU" sz="1200" dirty="0" smtClean="0"/>
              <a:t> парламента при Казанской городской Думе</a:t>
            </a:r>
            <a:endParaRPr lang="ru-RU" sz="12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4151211"/>
            <a:ext cx="3071442" cy="99228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3 вожатых </a:t>
            </a:r>
          </a:p>
          <a:p>
            <a:pPr algn="ctr"/>
            <a:r>
              <a:rPr lang="ru-RU" sz="1200" dirty="0" smtClean="0"/>
              <a:t>студенты старших курсов Казанского медицинского колледжа г. Казани </a:t>
            </a:r>
            <a:endParaRPr lang="ru-RU" sz="1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894047" y="768465"/>
            <a:ext cx="3071442" cy="1520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Наставник и руководитель медицинского лагеря  </a:t>
            </a:r>
          </a:p>
          <a:p>
            <a:pPr algn="ctr"/>
            <a:r>
              <a:rPr lang="ru-RU" i="1" dirty="0" smtClean="0"/>
              <a:t>В. В. Жаворонков </a:t>
            </a:r>
          </a:p>
          <a:p>
            <a:pPr algn="ctr"/>
            <a:r>
              <a:rPr lang="ru-RU" sz="1200" dirty="0" smtClean="0"/>
              <a:t>Заместитель министра здравоохранения -начальник </a:t>
            </a:r>
            <a:r>
              <a:rPr lang="ru-RU" sz="1200" dirty="0"/>
              <a:t>Управления здравоохранения по г. Казани МЗ </a:t>
            </a:r>
            <a:r>
              <a:rPr lang="ru-RU" sz="1200" dirty="0" smtClean="0"/>
              <a:t>РТ</a:t>
            </a:r>
            <a:endParaRPr lang="ru-RU" sz="1200" dirty="0"/>
          </a:p>
        </p:txBody>
      </p:sp>
      <p:sp>
        <p:nvSpPr>
          <p:cNvPr id="18" name="Прямоугольник 19"/>
          <p:cNvSpPr txBox="1"/>
          <p:nvPr/>
        </p:nvSpPr>
        <p:spPr>
          <a:xfrm>
            <a:off x="5460864" y="54894"/>
            <a:ext cx="2998951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r>
              <a:rPr lang="ru-RU" sz="1800" b="1" cap="all" dirty="0" smtClean="0">
                <a:solidFill>
                  <a:srgbClr val="959074"/>
                </a:solidFill>
                <a:latin typeface="Times New Roman"/>
                <a:ea typeface="Times New Roman"/>
                <a:cs typeface="Times New Roman"/>
              </a:rPr>
              <a:t>Что меня ожидает на смене?</a:t>
            </a:r>
            <a:endParaRPr lang="ru-RU" sz="1800" b="1" cap="all" dirty="0">
              <a:solidFill>
                <a:srgbClr val="959074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4098" name="Picture 2" descr="Жаворонков Владимир Владимирович — Татцентр.р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159" y="-1434"/>
            <a:ext cx="1693080" cy="1704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7" t="15944" r="11533" b="16864"/>
          <a:stretch/>
        </p:blipFill>
        <p:spPr>
          <a:xfrm>
            <a:off x="21003" y="1756861"/>
            <a:ext cx="1693080" cy="23798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1729" y="3870048"/>
            <a:ext cx="1330368" cy="1273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45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408350" y="36633"/>
            <a:ext cx="6735650" cy="822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9 профильных медицинских дней </a:t>
            </a:r>
          </a:p>
          <a:p>
            <a:r>
              <a:rPr lang="ru-RU" dirty="0"/>
              <a:t>5 медицинских и связанных с ЗОЖ праздников</a:t>
            </a:r>
          </a:p>
          <a:p>
            <a:r>
              <a:rPr lang="ru-RU" dirty="0"/>
              <a:t>4 дней программы лагеря</a:t>
            </a:r>
          </a:p>
        </p:txBody>
      </p:sp>
      <p:sp>
        <p:nvSpPr>
          <p:cNvPr id="7" name="Прямоугольник 19"/>
          <p:cNvSpPr txBox="1"/>
          <p:nvPr/>
        </p:nvSpPr>
        <p:spPr>
          <a:xfrm>
            <a:off x="701932" y="217105"/>
            <a:ext cx="5578705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r>
              <a:rPr lang="ru-RU" sz="2400" b="1" cap="all" dirty="0">
                <a:solidFill>
                  <a:srgbClr val="959074"/>
                </a:solidFill>
                <a:latin typeface="Times New Roman"/>
                <a:ea typeface="Times New Roman"/>
                <a:cs typeface="Times New Roman"/>
              </a:rPr>
              <a:t>О </a:t>
            </a:r>
            <a:r>
              <a:rPr lang="ru-RU" sz="2400" b="1" cap="all" dirty="0" smtClean="0">
                <a:solidFill>
                  <a:srgbClr val="959074"/>
                </a:solidFill>
                <a:latin typeface="Times New Roman"/>
                <a:ea typeface="Times New Roman"/>
                <a:cs typeface="Times New Roman"/>
              </a:rPr>
              <a:t>смене</a:t>
            </a:r>
            <a:endParaRPr lang="ru-RU" sz="2400" b="1" cap="all" dirty="0">
              <a:solidFill>
                <a:srgbClr val="959074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0" name="TextBox 22"/>
          <p:cNvSpPr txBox="1"/>
          <p:nvPr/>
        </p:nvSpPr>
        <p:spPr>
          <a:xfrm>
            <a:off x="561256" y="1721418"/>
            <a:ext cx="7412478" cy="492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hangingPunct="0"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altLang="ru-RU" sz="1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altLang="ru-RU" sz="1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endParaRPr dirty="0"/>
          </a:p>
        </p:txBody>
      </p:sp>
      <p:sp>
        <p:nvSpPr>
          <p:cNvPr id="12" name="Прямоугольник 16"/>
          <p:cNvSpPr txBox="1"/>
          <p:nvPr/>
        </p:nvSpPr>
        <p:spPr>
          <a:xfrm>
            <a:off x="255241" y="1889226"/>
            <a:ext cx="3091477" cy="954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дней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живут</a:t>
            </a:r>
          </a:p>
          <a:p>
            <a:pPr lvl="0"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прокачивают знания в лагере</a:t>
            </a:r>
          </a:p>
          <a:p>
            <a:pPr lvl="0"/>
            <a:endParaRPr lang="ru-RU" b="1" dirty="0">
              <a:solidFill>
                <a:srgbClr val="343B4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6"/>
          <p:cNvSpPr txBox="1"/>
          <p:nvPr/>
        </p:nvSpPr>
        <p:spPr>
          <a:xfrm>
            <a:off x="6176465" y="4141033"/>
            <a:ext cx="2783487" cy="954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000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лагеря за 18 дней медицинской смены </a:t>
            </a:r>
          </a:p>
          <a:p>
            <a:pPr lvl="0"/>
            <a:endParaRPr lang="ru-RU" b="1" dirty="0">
              <a:solidFill>
                <a:srgbClr val="343B4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 txBox="1"/>
          <p:nvPr/>
        </p:nvSpPr>
        <p:spPr>
          <a:xfrm>
            <a:off x="5927270" y="1889815"/>
            <a:ext cx="3091477" cy="11695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10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наставников </a:t>
            </a:r>
          </a:p>
          <a:p>
            <a:pPr lvl="0"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Успешные люди, профессоры, кандидаты медицинских наук,</a:t>
            </a:r>
          </a:p>
          <a:p>
            <a:pPr lvl="0"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лидеры мнений</a:t>
            </a:r>
          </a:p>
          <a:p>
            <a:pPr lvl="0"/>
            <a:endParaRPr lang="ru-RU" b="1" dirty="0">
              <a:solidFill>
                <a:srgbClr val="343B4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6"/>
          <p:cNvSpPr txBox="1"/>
          <p:nvPr/>
        </p:nvSpPr>
        <p:spPr>
          <a:xfrm>
            <a:off x="489283" y="4090125"/>
            <a:ext cx="3091477" cy="954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профильных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медицинских дней</a:t>
            </a:r>
          </a:p>
          <a:p>
            <a:pPr lvl="0"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медицинских праздников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Посвященных современным направлениям в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медицине</a:t>
            </a:r>
            <a:endParaRPr lang="ru-RU" b="1" dirty="0">
              <a:solidFill>
                <a:srgbClr val="343B4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6"/>
          <p:cNvSpPr txBox="1"/>
          <p:nvPr/>
        </p:nvSpPr>
        <p:spPr>
          <a:xfrm>
            <a:off x="3346718" y="4137203"/>
            <a:ext cx="3091477" cy="954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20 часов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Ролевых игр по развитию</a:t>
            </a:r>
          </a:p>
          <a:p>
            <a:pPr lvl="0"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медицинских навыков </a:t>
            </a:r>
          </a:p>
          <a:p>
            <a:pPr lvl="0"/>
            <a:endParaRPr lang="ru-RU" b="1" dirty="0">
              <a:solidFill>
                <a:srgbClr val="343B4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6"/>
          <p:cNvSpPr txBox="1"/>
          <p:nvPr/>
        </p:nvSpPr>
        <p:spPr>
          <a:xfrm>
            <a:off x="3189160" y="1889226"/>
            <a:ext cx="3091477" cy="954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участников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 будут</a:t>
            </a:r>
          </a:p>
          <a:p>
            <a:pPr lvl="0"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выбраны для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медицинской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смены</a:t>
            </a:r>
          </a:p>
          <a:p>
            <a:pPr lvl="0"/>
            <a:endParaRPr lang="ru-RU" b="1" dirty="0">
              <a:solidFill>
                <a:srgbClr val="343B4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2648" y="861101"/>
            <a:ext cx="1135006" cy="104821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1895" y="736123"/>
            <a:ext cx="1262225" cy="124183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88" y="2835168"/>
            <a:ext cx="1305098" cy="124814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3718" y="2890416"/>
            <a:ext cx="1659249" cy="124814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3795" y="2967747"/>
            <a:ext cx="1108829" cy="1108829"/>
          </a:xfrm>
          <a:prstGeom prst="rect">
            <a:avLst/>
          </a:prstGeom>
        </p:spPr>
      </p:pic>
      <p:pic>
        <p:nvPicPr>
          <p:cNvPr id="3074" name="Picture 2" descr="Файл:MA Route 18.svg — Википедия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88" y="859240"/>
            <a:ext cx="1075070" cy="98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85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378299" y="20876"/>
            <a:ext cx="6735650" cy="7185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7" name="Прямоугольник 19"/>
          <p:cNvSpPr txBox="1"/>
          <p:nvPr/>
        </p:nvSpPr>
        <p:spPr>
          <a:xfrm>
            <a:off x="662805" y="358651"/>
            <a:ext cx="5578705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r>
              <a:rPr lang="ru-RU" sz="1800" b="1" cap="all" dirty="0" smtClean="0">
                <a:solidFill>
                  <a:srgbClr val="959074"/>
                </a:solidFill>
                <a:latin typeface="Times New Roman"/>
                <a:ea typeface="Times New Roman"/>
                <a:cs typeface="Times New Roman"/>
              </a:rPr>
              <a:t>Профильные медицинские дни и праздники на смене  </a:t>
            </a:r>
            <a:endParaRPr lang="ru-RU" sz="1800" b="1" cap="all" dirty="0">
              <a:solidFill>
                <a:srgbClr val="959074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2" name="Прямоугольник 16"/>
          <p:cNvSpPr txBox="1"/>
          <p:nvPr/>
        </p:nvSpPr>
        <p:spPr>
          <a:xfrm>
            <a:off x="-376214" y="1566259"/>
            <a:ext cx="5216089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343B4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AutoShape 2" descr="https://kzn.ru/upload/iblock/30e/DEN_052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62805" y="3027755"/>
            <a:ext cx="33464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Пресс-служба УЗ по г. Казани МЗ РТ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62805" y="1435127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C00000"/>
                </a:solidFill>
              </a:rPr>
              <a:t>Скорая медицинская помощь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62805" y="172251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761455"/>
                </a:solidFill>
              </a:rPr>
              <a:t>Акушерство и гинекология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62805" y="2029529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Токсикология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3890" y="1735534"/>
            <a:ext cx="2917620" cy="2810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3" t="14222" r="10458" b="5778"/>
          <a:stretch/>
        </p:blipFill>
        <p:spPr>
          <a:xfrm>
            <a:off x="6020406" y="2512134"/>
            <a:ext cx="3093543" cy="2040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1210" y="356092"/>
            <a:ext cx="3367825" cy="1975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662805" y="233511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Хирургия, онкология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62805" y="2657412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Всемирный день донора крови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62805" y="96582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Всероссийское движение «Вдохновители РФ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err="1" smtClean="0">
                <a:solidFill>
                  <a:schemeClr val="accent3">
                    <a:lumMod val="75000"/>
                  </a:schemeClr>
                </a:solidFill>
              </a:rPr>
              <a:t>Волонтеры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 - медики РТ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  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86" y="4313393"/>
            <a:ext cx="3327301" cy="830107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62805" y="3378277"/>
            <a:ext cx="280459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Стоматология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62805" y="3718228"/>
            <a:ext cx="29666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День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госпитальной терапии 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50831" y="4026005"/>
            <a:ext cx="28752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Пациентоцентричность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, новшества в медицине 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88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378299" y="20876"/>
            <a:ext cx="6735650" cy="7185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7" name="Прямоугольник 19"/>
          <p:cNvSpPr txBox="1"/>
          <p:nvPr/>
        </p:nvSpPr>
        <p:spPr>
          <a:xfrm>
            <a:off x="671788" y="170803"/>
            <a:ext cx="8035506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r>
              <a:rPr lang="ru-RU" sz="1800" b="1" cap="all" dirty="0" smtClean="0">
                <a:solidFill>
                  <a:srgbClr val="959074"/>
                </a:solidFill>
                <a:latin typeface="Times New Roman"/>
                <a:ea typeface="Times New Roman"/>
                <a:cs typeface="Times New Roman"/>
              </a:rPr>
              <a:t>Что включает в себя профильный медицинский день? Кто будет в качестве спикера?</a:t>
            </a:r>
            <a:endParaRPr lang="ru-RU" sz="1800" b="1" cap="all" dirty="0">
              <a:solidFill>
                <a:srgbClr val="959074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2" name="Прямоугольник 16"/>
          <p:cNvSpPr txBox="1"/>
          <p:nvPr/>
        </p:nvSpPr>
        <p:spPr>
          <a:xfrm>
            <a:off x="-376214" y="1566259"/>
            <a:ext cx="5216089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343B4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AutoShape 2" descr="https://kzn.ru/upload/iblock/30e/DEN_052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0E09884-889A-F1E3-E888-FB96206F4727}"/>
              </a:ext>
            </a:extLst>
          </p:cNvPr>
          <p:cNvSpPr txBox="1"/>
          <p:nvPr/>
        </p:nvSpPr>
        <p:spPr>
          <a:xfrm>
            <a:off x="671788" y="654548"/>
            <a:ext cx="476130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endParaRPr lang="ru-RU" sz="1800" b="1" i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8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</a:t>
            </a:r>
            <a:r>
              <a:rPr lang="ru-RU" sz="18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профилю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8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часть. Неотложные состояния и оказание </a:t>
            </a:r>
            <a:r>
              <a:rPr lang="ru-RU" sz="18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помощи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8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Рубрика </a:t>
            </a:r>
            <a:r>
              <a:rPr lang="ru-RU" sz="18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вопрос-ответ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8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Наставления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8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 на память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374491" y="2051414"/>
            <a:ext cx="367945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министра - начальник Управления здравоохранения по г. Казани МЗ РТ </a:t>
            </a:r>
            <a:endParaRPr lang="ru-RU" sz="16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внештатные специалисты УЗ по г. Казани и МЗ РТ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Кандидаты медицинских наук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Лидеры мнений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Профессоры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Руководящий состав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ru-RU" sz="1800" b="1" i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ru-RU" sz="1800" b="1" i="1" dirty="0" smtClean="0">
              <a:solidFill>
                <a:srgbClr val="9BBB59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ru-RU" sz="1800" b="1" i="1" dirty="0" smtClean="0">
              <a:solidFill>
                <a:srgbClr val="9BBB59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ru-RU" sz="1800" b="1" i="1" dirty="0">
              <a:solidFill>
                <a:srgbClr val="9BBB59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671788" y="2816520"/>
            <a:ext cx="2172956" cy="1886109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chemeClr val="bg1">
                    <a:lumMod val="85000"/>
                  </a:schemeClr>
                </a:solidFill>
              </a:rPr>
              <a:t>3 ч. </a:t>
            </a:r>
          </a:p>
          <a:p>
            <a:pPr algn="ctr"/>
            <a:r>
              <a:rPr lang="ru-RU" b="1" i="1" dirty="0" smtClean="0"/>
              <a:t>Штурм</a:t>
            </a:r>
          </a:p>
          <a:p>
            <a:pPr algn="ctr"/>
            <a:r>
              <a:rPr lang="ru-RU" b="1" i="1" dirty="0" smtClean="0"/>
              <a:t> знаний</a:t>
            </a:r>
          </a:p>
          <a:p>
            <a:pPr algn="ctr"/>
            <a:r>
              <a:rPr lang="ru-RU" b="1" i="1" dirty="0" smtClean="0"/>
              <a:t> и </a:t>
            </a:r>
          </a:p>
          <a:p>
            <a:pPr algn="ctr"/>
            <a:r>
              <a:rPr lang="ru-RU" b="1" i="1" dirty="0" smtClean="0"/>
              <a:t>навыков </a:t>
            </a:r>
            <a:endParaRPr lang="ru-RU" b="1" i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16234" t="11789" r="16879" b="8540"/>
          <a:stretch/>
        </p:blipFill>
        <p:spPr>
          <a:xfrm>
            <a:off x="6963602" y="493966"/>
            <a:ext cx="2049864" cy="2280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6682779" y="3782783"/>
            <a:ext cx="285875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профессии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Путь становления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Самый интересный и необычный случай в практике </a:t>
            </a:r>
          </a:p>
        </p:txBody>
      </p:sp>
    </p:spTree>
    <p:extLst>
      <p:ext uri="{BB962C8B-B14F-4D97-AF65-F5344CB8AC3E}">
        <p14:creationId xmlns:p14="http://schemas.microsoft.com/office/powerpoint/2010/main" val="207562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378299" y="20876"/>
            <a:ext cx="6735650" cy="7185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2" name="Прямоугольник 16"/>
          <p:cNvSpPr txBox="1"/>
          <p:nvPr/>
        </p:nvSpPr>
        <p:spPr>
          <a:xfrm>
            <a:off x="584396" y="1684668"/>
            <a:ext cx="4737150" cy="27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2400">
                <a:solidFill>
                  <a:srgbClr val="948A5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066F64BD-C867-4C8C-9153-83BB89A1C193}"/>
              </a:ext>
            </a:extLst>
          </p:cNvPr>
          <p:cNvSpPr/>
          <p:nvPr/>
        </p:nvSpPr>
        <p:spPr>
          <a:xfrm>
            <a:off x="692843" y="1961662"/>
            <a:ext cx="3672546" cy="3051278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outerShdw blurRad="381000" dist="101600" sx="96000" sy="96000" algn="ctr" rotWithShape="0">
              <a:prstClr val="black">
                <a:alpha val="26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sym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28790" y="793039"/>
            <a:ext cx="4536999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оздоровительный лагерь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«Заречье» расположен в г. Казани, по адресу ул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Горьковское шоссе, д.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103.  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Концепция медицинской  </a:t>
            </a:r>
            <a:r>
              <a:rPr lang="ru-RU" sz="1600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смены </a:t>
            </a:r>
            <a:endParaRPr lang="ru-RU" sz="1600" b="1" i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Каждый </a:t>
            </a:r>
            <a:r>
              <a:rPr lang="ru-RU" sz="1600" i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</a:t>
            </a:r>
            <a:r>
              <a:rPr lang="ru-RU" sz="1600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который стремится к медицине, должен быть поддержан. </a:t>
            </a:r>
            <a:endParaRPr lang="ru-RU" sz="1600" i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Выбирая </a:t>
            </a:r>
            <a:r>
              <a:rPr lang="ru-RU" sz="1600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профессию, ученики сталкиваются с рядом вопросов, на которые зачастую не могут найти ответ. </a:t>
            </a:r>
            <a:endParaRPr lang="ru-RU" sz="1600" i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Данная </a:t>
            </a:r>
            <a:r>
              <a:rPr lang="ru-RU" sz="1600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смена поможет учащемуся в выборе направления в области здравоохранения. Данная смена познакомит с новыми направлениями в медицине и позволит участвовать в отработке практических медицинских </a:t>
            </a:r>
            <a:r>
              <a:rPr lang="ru-RU" sz="1600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навыков.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19"/>
          <p:cNvSpPr txBox="1"/>
          <p:nvPr/>
        </p:nvSpPr>
        <p:spPr>
          <a:xfrm>
            <a:off x="692843" y="381915"/>
            <a:ext cx="5578705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r>
              <a:rPr lang="ru-RU" sz="1800" b="1" cap="all" dirty="0">
                <a:solidFill>
                  <a:srgbClr val="959074"/>
                </a:solidFill>
                <a:latin typeface="Times New Roman"/>
                <a:ea typeface="Times New Roman"/>
                <a:cs typeface="Times New Roman"/>
              </a:rPr>
              <a:t>О лагере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470" y="1333056"/>
            <a:ext cx="3827278" cy="26748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387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378299" y="20876"/>
            <a:ext cx="6735650" cy="7185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2" name="Прямоугольник 16"/>
          <p:cNvSpPr txBox="1"/>
          <p:nvPr/>
        </p:nvSpPr>
        <p:spPr>
          <a:xfrm>
            <a:off x="625960" y="934416"/>
            <a:ext cx="4737150" cy="27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2400">
                <a:solidFill>
                  <a:srgbClr val="948A5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49164" y="477766"/>
            <a:ext cx="516517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расселяются в двухэтажных кирпичных корпусах,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5 человек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комфортных и уютных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номерах.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лагеря расположены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кпп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спальные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корпуса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столовая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медпункт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площадки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комнаты для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кружков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концерт-зал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площадки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здание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19"/>
          <p:cNvSpPr txBox="1"/>
          <p:nvPr/>
        </p:nvSpPr>
        <p:spPr>
          <a:xfrm>
            <a:off x="4049164" y="108438"/>
            <a:ext cx="5578705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r>
              <a:rPr lang="ru-RU" sz="1800" b="1" cap="all" dirty="0" smtClean="0">
                <a:solidFill>
                  <a:srgbClr val="959074"/>
                </a:solidFill>
                <a:latin typeface="Times New Roman"/>
                <a:ea typeface="Times New Roman"/>
                <a:cs typeface="Times New Roman"/>
              </a:rPr>
              <a:t>Инфраструктура </a:t>
            </a:r>
            <a:endParaRPr lang="ru-RU" sz="1800" b="1" cap="all" dirty="0">
              <a:solidFill>
                <a:srgbClr val="959074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2592"/>
            <a:ext cx="4049164" cy="26009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49164" cy="254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44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378299" y="20876"/>
            <a:ext cx="6735650" cy="7185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2" name="Прямоугольник 16"/>
          <p:cNvSpPr txBox="1"/>
          <p:nvPr/>
        </p:nvSpPr>
        <p:spPr>
          <a:xfrm>
            <a:off x="625960" y="934416"/>
            <a:ext cx="4737150" cy="27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2400">
                <a:solidFill>
                  <a:srgbClr val="948A5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5960" y="672327"/>
            <a:ext cx="76171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cap="all" dirty="0">
              <a:solidFill>
                <a:srgbClr val="959074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44820" y="1683208"/>
            <a:ext cx="269826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разовое питание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Обед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Полдник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Ужин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ужин </a:t>
            </a:r>
            <a:endParaRPr lang="ru-RU" sz="1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2970"/>
            <a:ext cx="5064369" cy="3870530"/>
          </a:xfrm>
          <a:prstGeom prst="rect">
            <a:avLst/>
          </a:prstGeom>
        </p:spPr>
      </p:pic>
      <p:pic>
        <p:nvPicPr>
          <p:cNvPr id="2050" name="Picture 2" descr="Бахетле» закрыл сразу два супермаркета. В их числе — старейший магазин сети  - e-Kazan.ru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56"/>
          <a:stretch/>
        </p:blipFill>
        <p:spPr bwMode="auto">
          <a:xfrm>
            <a:off x="0" y="0"/>
            <a:ext cx="9144000" cy="1346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59220" y="4297865"/>
            <a:ext cx="32958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предоставляет компания </a:t>
            </a:r>
            <a:r>
              <a:rPr lang="ru-RU" sz="1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Бэхетле</a:t>
            </a:r>
            <a:endParaRPr lang="ru-RU" sz="18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4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38394</TotalTime>
  <Words>546</Words>
  <Application>Microsoft Office PowerPoint</Application>
  <PresentationFormat>Экран (16:9)</PresentationFormat>
  <Paragraphs>135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Malgun Gothic Semilight</vt:lpstr>
      <vt:lpstr>Arial</vt:lpstr>
      <vt:lpstr>Calibri</vt:lpstr>
      <vt:lpstr>Courier New</vt:lpstr>
      <vt:lpstr>Times New Roman</vt:lpstr>
      <vt:lpstr>Wingdings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Кучекаева Д.С.</dc:creator>
  <cp:lastModifiedBy>Валерия</cp:lastModifiedBy>
  <cp:revision>772</cp:revision>
  <cp:lastPrinted>2023-05-10T11:03:40Z</cp:lastPrinted>
  <dcterms:created xsi:type="dcterms:W3CDTF">2018-11-22T04:48:24Z</dcterms:created>
  <dcterms:modified xsi:type="dcterms:W3CDTF">2023-05-10T11:29:35Z</dcterms:modified>
</cp:coreProperties>
</file>